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73" r:id="rId3"/>
    <p:sldId id="257" r:id="rId4"/>
    <p:sldId id="258" r:id="rId5"/>
    <p:sldId id="259" r:id="rId6"/>
    <p:sldId id="274" r:id="rId7"/>
    <p:sldId id="260" r:id="rId8"/>
    <p:sldId id="261" r:id="rId9"/>
    <p:sldId id="262" r:id="rId10"/>
    <p:sldId id="275" r:id="rId11"/>
    <p:sldId id="264" r:id="rId12"/>
    <p:sldId id="268" r:id="rId13"/>
    <p:sldId id="276" r:id="rId14"/>
    <p:sldId id="277" r:id="rId15"/>
    <p:sldId id="278" r:id="rId16"/>
    <p:sldId id="279" r:id="rId17"/>
    <p:sldId id="280" r:id="rId18"/>
    <p:sldId id="281" r:id="rId19"/>
    <p:sldId id="270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3117CB1-4CCA-413B-830B-14B5ED133FD2}">
  <a:tblStyle styleId="{63117CB1-4CCA-413B-830B-14B5ED133F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4"/>
    <p:restoredTop sz="94641"/>
  </p:normalViewPr>
  <p:slideViewPr>
    <p:cSldViewPr snapToGrid="0">
      <p:cViewPr varScale="1">
        <p:scale>
          <a:sx n="97" d="100"/>
          <a:sy n="97" d="100"/>
        </p:scale>
        <p:origin x="26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Good afternoon, everyone. We are Group 1, and today we will be presenting our project </a:t>
            </a:r>
            <a:r>
              <a:rPr lang="en-US" i="1" dirty="0">
                <a:solidFill>
                  <a:schemeClr val="dk1"/>
                </a:solidFill>
              </a:rPr>
              <a:t>FitForward: which is an Intelligent Interview Analysis and Feedback System.</a:t>
            </a:r>
            <a:endParaRPr i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This project is an extension of our previous work where we built a resume feedback system.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Introduce the team members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91b4377d4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2" name="Google Shape;132;g3391b4377d4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1039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91b4377d4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2" name="Google Shape;132;g3391b4377d4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a0e7193c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g32a0e7193c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a0e7193c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g32a0e7193c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4763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a0e7193c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g32a0e7193c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22079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a0e7193c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g32a0e7193c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3922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a0e7193c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g32a0e7193c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93834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a0e7193c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g32a0e7193c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12258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a0e7193c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g32a0e7193c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45734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2a0e7193ce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50" i="1" dirty="0">
              <a:solidFill>
                <a:srgbClr val="EEF0FF"/>
              </a:solidFill>
              <a:highlight>
                <a:srgbClr val="202124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g32a0e7193ce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729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2a0e7193c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32a0e7193c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a0e7193c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g32a0e7193c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a0e7193c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g32a0e7193c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4958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391b4377d4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g3391b4377d4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2a0e7193ce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 dirty="0">
              <a:solidFill>
                <a:schemeClr val="dk1"/>
              </a:solidFill>
            </a:endParaRPr>
          </a:p>
        </p:txBody>
      </p:sp>
      <p:sp>
        <p:nvSpPr>
          <p:cNvPr id="111" name="Google Shape;111;g32a0e7193ce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391b4377d4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g3391b4377d4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278174" y="1562400"/>
            <a:ext cx="3114250" cy="199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endParaRPr lang="en-US" dirty="0"/>
          </a:p>
        </p:txBody>
      </p:sp>
      <p:sp>
        <p:nvSpPr>
          <p:cNvPr id="85" name="Google Shape;85;p13"/>
          <p:cNvSpPr txBox="1"/>
          <p:nvPr/>
        </p:nvSpPr>
        <p:spPr>
          <a:xfrm>
            <a:off x="0" y="4436758"/>
            <a:ext cx="4452250" cy="2288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br>
              <a:rPr lang="en-US" sz="1800" dirty="0">
                <a:solidFill>
                  <a:schemeClr val="lt1"/>
                </a:solidFill>
              </a:rPr>
            </a:br>
            <a:r>
              <a:rPr lang="en-US" sz="1800" dirty="0">
                <a:solidFill>
                  <a:schemeClr val="lt1"/>
                </a:solidFill>
              </a:rPr>
              <a:t>Group 1 </a:t>
            </a:r>
            <a:br>
              <a:rPr lang="en-US" sz="1800" dirty="0">
                <a:solidFill>
                  <a:schemeClr val="lt1"/>
                </a:solidFill>
              </a:rPr>
            </a:br>
            <a:br>
              <a:rPr lang="en-US" sz="1800" dirty="0">
                <a:solidFill>
                  <a:schemeClr val="lt1"/>
                </a:solidFill>
              </a:rPr>
            </a:br>
            <a:r>
              <a:rPr lang="en-US" sz="1800" dirty="0">
                <a:solidFill>
                  <a:schemeClr val="lt1"/>
                </a:solidFill>
              </a:rPr>
              <a:t>Dinesh Anand </a:t>
            </a:r>
            <a:r>
              <a:rPr lang="en-US" sz="1800" dirty="0" err="1">
                <a:solidFill>
                  <a:schemeClr val="lt1"/>
                </a:solidFill>
              </a:rPr>
              <a:t>Thulasiraman</a:t>
            </a:r>
            <a:endParaRPr lang="en-US" sz="1800" dirty="0">
              <a:solidFill>
                <a:schemeClr val="lt1"/>
              </a:solidFill>
            </a:endParaRP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1800" dirty="0">
                <a:solidFill>
                  <a:schemeClr val="lt1"/>
                </a:solidFill>
              </a:rPr>
              <a:t>Sailesh Baabu Suresh Babu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1800" dirty="0" err="1">
                <a:solidFill>
                  <a:schemeClr val="lt1"/>
                </a:solidFill>
              </a:rPr>
              <a:t>Sanjaram</a:t>
            </a:r>
            <a:r>
              <a:rPr lang="en-US" sz="1800" dirty="0">
                <a:solidFill>
                  <a:schemeClr val="lt1"/>
                </a:solidFill>
              </a:rPr>
              <a:t> Raja Srinivasan</a:t>
            </a:r>
          </a:p>
        </p:txBody>
      </p:sp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5E0FFB1-6EED-8C73-E09C-2D99D968B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1502" y="662153"/>
            <a:ext cx="5662642" cy="53901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/>
        </p:nvSpPr>
        <p:spPr>
          <a:xfrm>
            <a:off x="229837" y="448092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/>
          </a:p>
        </p:txBody>
      </p:sp>
      <p:sp>
        <p:nvSpPr>
          <p:cNvPr id="135" name="Google Shape;135;p21"/>
          <p:cNvSpPr txBox="1"/>
          <p:nvPr/>
        </p:nvSpPr>
        <p:spPr>
          <a:xfrm>
            <a:off x="342000" y="4247744"/>
            <a:ext cx="2329864" cy="757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endParaRPr sz="1300"/>
          </a:p>
        </p:txBody>
      </p:sp>
      <p:sp>
        <p:nvSpPr>
          <p:cNvPr id="136" name="Google Shape;136;p21"/>
          <p:cNvSpPr txBox="1"/>
          <p:nvPr/>
        </p:nvSpPr>
        <p:spPr>
          <a:xfrm>
            <a:off x="1154925" y="330000"/>
            <a:ext cx="84072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</a:rPr>
              <a:t>Exploratory Data Analysis</a:t>
            </a: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421" y="1955985"/>
            <a:ext cx="2982055" cy="1999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47;p22">
            <a:extLst>
              <a:ext uri="{FF2B5EF4-FFF2-40B4-BE49-F238E27FC236}">
                <a16:creationId xmlns:a16="http://schemas.microsoft.com/office/drawing/2014/main" id="{46579C11-94AB-1AAA-095D-C1818CD2146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5535" y="1955985"/>
            <a:ext cx="3055800" cy="1933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55;p23">
            <a:extLst>
              <a:ext uri="{FF2B5EF4-FFF2-40B4-BE49-F238E27FC236}">
                <a16:creationId xmlns:a16="http://schemas.microsoft.com/office/drawing/2014/main" id="{2D427A5E-4B6B-12CA-A860-A90DF1136B1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-1770" r="1769"/>
          <a:stretch/>
        </p:blipFill>
        <p:spPr>
          <a:xfrm>
            <a:off x="7924287" y="1955985"/>
            <a:ext cx="3392408" cy="20624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5;p21">
            <a:extLst>
              <a:ext uri="{FF2B5EF4-FFF2-40B4-BE49-F238E27FC236}">
                <a16:creationId xmlns:a16="http://schemas.microsoft.com/office/drawing/2014/main" id="{32AD4CBF-C1FC-CBF6-8AE3-BED2211B40A3}"/>
              </a:ext>
            </a:extLst>
          </p:cNvPr>
          <p:cNvSpPr txBox="1"/>
          <p:nvPr/>
        </p:nvSpPr>
        <p:spPr>
          <a:xfrm>
            <a:off x="494400" y="4400144"/>
            <a:ext cx="2329864" cy="757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endParaRPr sz="1300"/>
          </a:p>
        </p:txBody>
      </p:sp>
      <p:sp>
        <p:nvSpPr>
          <p:cNvPr id="5" name="Google Shape;135;p21">
            <a:extLst>
              <a:ext uri="{FF2B5EF4-FFF2-40B4-BE49-F238E27FC236}">
                <a16:creationId xmlns:a16="http://schemas.microsoft.com/office/drawing/2014/main" id="{23364794-52ED-DD3B-7E27-45B4B8E8A6AD}"/>
              </a:ext>
            </a:extLst>
          </p:cNvPr>
          <p:cNvSpPr txBox="1"/>
          <p:nvPr/>
        </p:nvSpPr>
        <p:spPr>
          <a:xfrm>
            <a:off x="1154925" y="4133627"/>
            <a:ext cx="2514551" cy="1290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-US" b="1" dirty="0"/>
              <a:t>     Correlation Matrix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br>
              <a:rPr lang="en-US" dirty="0"/>
            </a:br>
            <a:r>
              <a:rPr lang="en-US" dirty="0"/>
              <a:t>Friendly &amp; Smiled had the strongest correlation (0.85).</a:t>
            </a:r>
            <a:endParaRPr dirty="0"/>
          </a:p>
        </p:txBody>
      </p:sp>
      <p:sp>
        <p:nvSpPr>
          <p:cNvPr id="7" name="Google Shape;135;p21">
            <a:extLst>
              <a:ext uri="{FF2B5EF4-FFF2-40B4-BE49-F238E27FC236}">
                <a16:creationId xmlns:a16="http://schemas.microsoft.com/office/drawing/2014/main" id="{5C2CF340-3292-FC01-BC43-AE9935DB66AE}"/>
              </a:ext>
            </a:extLst>
          </p:cNvPr>
          <p:cNvSpPr txBox="1"/>
          <p:nvPr/>
        </p:nvSpPr>
        <p:spPr>
          <a:xfrm>
            <a:off x="4345535" y="4133627"/>
            <a:ext cx="3055799" cy="1290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-US" b="1" dirty="0"/>
              <a:t>  Engagement Score Histogram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br>
              <a:rPr lang="en-US" dirty="0"/>
            </a:br>
            <a:r>
              <a:rPr lang="en-US" dirty="0"/>
              <a:t>Scores were normally distributed around 0.</a:t>
            </a:r>
            <a:endParaRPr dirty="0"/>
          </a:p>
        </p:txBody>
      </p:sp>
      <p:sp>
        <p:nvSpPr>
          <p:cNvPr id="8" name="Google Shape;135;p21">
            <a:extLst>
              <a:ext uri="{FF2B5EF4-FFF2-40B4-BE49-F238E27FC236}">
                <a16:creationId xmlns:a16="http://schemas.microsoft.com/office/drawing/2014/main" id="{549A08A0-97C0-A7E6-DAB0-93CF1E1D3B1E}"/>
              </a:ext>
            </a:extLst>
          </p:cNvPr>
          <p:cNvSpPr txBox="1"/>
          <p:nvPr/>
        </p:nvSpPr>
        <p:spPr>
          <a:xfrm>
            <a:off x="8304117" y="4081746"/>
            <a:ext cx="2732958" cy="1290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-US" b="1" dirty="0"/>
              <a:t>                    Box Plot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None/>
            </a:pPr>
            <a:br>
              <a:rPr lang="en-US" dirty="0"/>
            </a:br>
            <a:r>
              <a:rPr lang="en-US" dirty="0" err="1"/>
              <a:t>EngagingTone</a:t>
            </a:r>
            <a:r>
              <a:rPr lang="en-US" dirty="0"/>
              <a:t> showed the most outliers among features.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42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/>
        </p:nvSpPr>
        <p:spPr>
          <a:xfrm>
            <a:off x="229837" y="448092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/>
          </a:p>
        </p:txBody>
      </p:sp>
      <p:sp>
        <p:nvSpPr>
          <p:cNvPr id="136" name="Google Shape;136;p21"/>
          <p:cNvSpPr txBox="1"/>
          <p:nvPr/>
        </p:nvSpPr>
        <p:spPr>
          <a:xfrm>
            <a:off x="577461" y="232012"/>
            <a:ext cx="9360675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Extracted Feature Data – Video &amp; Audio</a:t>
            </a:r>
            <a:endParaRPr sz="4000" dirty="0">
              <a:solidFill>
                <a:schemeClr val="dk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56B6DA1-6B77-625B-B754-C001684B9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4297" y="1669702"/>
            <a:ext cx="167225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📹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Video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E3829BF-14BC-7952-83C4-6005CF63E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3729" y="1669702"/>
            <a:ext cx="178480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🎙️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Audio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753A008-E2C7-BD77-9820-B11D6EF13E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923566"/>
              </p:ext>
            </p:extLst>
          </p:nvPr>
        </p:nvGraphicFramePr>
        <p:xfrm>
          <a:off x="755403" y="2697480"/>
          <a:ext cx="5105024" cy="2225040"/>
        </p:xfrm>
        <a:graphic>
          <a:graphicData uri="http://schemas.openxmlformats.org/drawingml/2006/table">
            <a:tbl>
              <a:tblPr firstRow="1" bandRow="1">
                <a:tableStyleId>{63117CB1-4CCA-413B-830B-14B5ED133FD2}</a:tableStyleId>
              </a:tblPr>
              <a:tblGrid>
                <a:gridCol w="2552512">
                  <a:extLst>
                    <a:ext uri="{9D8B030D-6E8A-4147-A177-3AD203B41FA5}">
                      <a16:colId xmlns:a16="http://schemas.microsoft.com/office/drawing/2014/main" val="3967384675"/>
                    </a:ext>
                  </a:extLst>
                </a:gridCol>
                <a:gridCol w="2552512">
                  <a:extLst>
                    <a:ext uri="{9D8B030D-6E8A-4147-A177-3AD203B41FA5}">
                      <a16:colId xmlns:a16="http://schemas.microsoft.com/office/drawing/2014/main" val="1467102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Format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MP4 / AVI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132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~4 minutes/interview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2738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Frame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60 FPS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14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Landmarks Extracted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478 facial points (x, y, z)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659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Feature Vector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1411 features per frame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3304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Avg. Frames/Interview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~14,706 frames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44994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56FDD7C-291C-6AEE-39D9-F74458227D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614101"/>
              </p:ext>
            </p:extLst>
          </p:nvPr>
        </p:nvGraphicFramePr>
        <p:xfrm>
          <a:off x="6331575" y="2697480"/>
          <a:ext cx="5296394" cy="2372360"/>
        </p:xfrm>
        <a:graphic>
          <a:graphicData uri="http://schemas.openxmlformats.org/drawingml/2006/table">
            <a:tbl>
              <a:tblPr firstRow="1" bandRow="1">
                <a:tableStyleId>{63117CB1-4CCA-413B-830B-14B5ED133FD2}</a:tableStyleId>
              </a:tblPr>
              <a:tblGrid>
                <a:gridCol w="2396746">
                  <a:extLst>
                    <a:ext uri="{9D8B030D-6E8A-4147-A177-3AD203B41FA5}">
                      <a16:colId xmlns:a16="http://schemas.microsoft.com/office/drawing/2014/main" val="1340552374"/>
                    </a:ext>
                  </a:extLst>
                </a:gridCol>
                <a:gridCol w="2899648">
                  <a:extLst>
                    <a:ext uri="{9D8B030D-6E8A-4147-A177-3AD203B41FA5}">
                      <a16:colId xmlns:a16="http://schemas.microsoft.com/office/drawing/2014/main" val="1332983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Format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WAV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5075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22,050 Hz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3983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~4 minutes/interview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129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Extracted Features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MFCCs, Chroma, Mel, Spectral Contrast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587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Feature Vector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~128 features per audio sample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4472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Total 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138 audio files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70243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/>
        </p:nvSpPr>
        <p:spPr>
          <a:xfrm>
            <a:off x="871784" y="2168627"/>
            <a:ext cx="5022273" cy="2033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b="1" dirty="0"/>
              <a:t>Key Metrics Calculated</a:t>
            </a:r>
          </a:p>
          <a:p>
            <a:endParaRPr lang="en-US" sz="1600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Face Detection Rate (% of frames)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Attention Score (head pose + gaze)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Engagement Score (expression + movement)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Final Score = 30% Detection + 40% Attention + 30% Engagement</a:t>
            </a:r>
          </a:p>
        </p:txBody>
      </p:sp>
      <p:sp>
        <p:nvSpPr>
          <p:cNvPr id="169" name="Google Shape;169;p25"/>
          <p:cNvSpPr txBox="1"/>
          <p:nvPr/>
        </p:nvSpPr>
        <p:spPr>
          <a:xfrm>
            <a:off x="652457" y="412796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/>
              <a:t>Video Analyzer</a:t>
            </a:r>
            <a:endParaRPr sz="4000" dirty="0"/>
          </a:p>
        </p:txBody>
      </p:sp>
      <p:sp>
        <p:nvSpPr>
          <p:cNvPr id="2" name="Google Shape;168;p25">
            <a:extLst>
              <a:ext uri="{FF2B5EF4-FFF2-40B4-BE49-F238E27FC236}">
                <a16:creationId xmlns:a16="http://schemas.microsoft.com/office/drawing/2014/main" id="{4904D704-CD11-4DC4-50AD-7752E19319D0}"/>
              </a:ext>
            </a:extLst>
          </p:cNvPr>
          <p:cNvSpPr txBox="1"/>
          <p:nvPr/>
        </p:nvSpPr>
        <p:spPr>
          <a:xfrm>
            <a:off x="6554191" y="2168627"/>
            <a:ext cx="5022273" cy="1962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b="1" dirty="0"/>
              <a:t>Model Architecture</a:t>
            </a:r>
          </a:p>
          <a:p>
            <a:endParaRPr lang="en-US" sz="1600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Input: 1411 features (from 478 × 3 </a:t>
            </a:r>
            <a:r>
              <a:rPr lang="en-US" sz="1600" dirty="0" err="1"/>
              <a:t>coords</a:t>
            </a:r>
            <a:r>
              <a:rPr lang="en-US" sz="1600" dirty="0"/>
              <a:t>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Hidden: 256 neurons, </a:t>
            </a:r>
            <a:r>
              <a:rPr lang="en-US" sz="1600" dirty="0" err="1"/>
              <a:t>ReLU</a:t>
            </a:r>
            <a:r>
              <a:rPr lang="en-US" sz="1600" dirty="0"/>
              <a:t> + Dropout(0.5)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Output: 1 neuron (Sigmoid → Binary: Engaged/Not Engaged)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Trained on MIT dataset (138 interviews)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/>
        </p:nvSpPr>
        <p:spPr>
          <a:xfrm>
            <a:off x="871784" y="2168626"/>
            <a:ext cx="5022273" cy="27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b="1" dirty="0"/>
              <a:t>Scored Metrics</a:t>
            </a:r>
          </a:p>
          <a:p>
            <a:endParaRPr lang="en-US" sz="1600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Voice Quality → MFCC stability + pitch consistency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Energy Level → Based on RMS energy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Speech Rate → Words per minute (~150 wpm optimal)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Clarity → Fluency &amp; articulation (derived from spectral sharpness)</a:t>
            </a:r>
          </a:p>
          <a:p>
            <a:br>
              <a:rPr lang="en-US" sz="1600" dirty="0"/>
            </a:br>
            <a:r>
              <a:rPr lang="en-US" sz="1600" dirty="0"/>
              <a:t>All scores normalized between 0.0 and 1.0</a:t>
            </a:r>
          </a:p>
        </p:txBody>
      </p:sp>
      <p:sp>
        <p:nvSpPr>
          <p:cNvPr id="169" name="Google Shape;169;p25"/>
          <p:cNvSpPr txBox="1"/>
          <p:nvPr/>
        </p:nvSpPr>
        <p:spPr>
          <a:xfrm>
            <a:off x="652457" y="412796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/>
              <a:t>Audio Analyzer</a:t>
            </a:r>
            <a:endParaRPr sz="4000" dirty="0"/>
          </a:p>
        </p:txBody>
      </p:sp>
      <p:sp>
        <p:nvSpPr>
          <p:cNvPr id="2" name="Google Shape;168;p25">
            <a:extLst>
              <a:ext uri="{FF2B5EF4-FFF2-40B4-BE49-F238E27FC236}">
                <a16:creationId xmlns:a16="http://schemas.microsoft.com/office/drawing/2014/main" id="{4904D704-CD11-4DC4-50AD-7752E19319D0}"/>
              </a:ext>
            </a:extLst>
          </p:cNvPr>
          <p:cNvSpPr txBox="1"/>
          <p:nvPr/>
        </p:nvSpPr>
        <p:spPr>
          <a:xfrm>
            <a:off x="6554191" y="2168627"/>
            <a:ext cx="5022273" cy="2741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b="1" dirty="0"/>
              <a:t>Model Architecture</a:t>
            </a:r>
          </a:p>
          <a:p>
            <a:endParaRPr lang="en-US" sz="1600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Input: 128-dimensional feature vector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Hidden Layer: 128 → 64 neurons, </a:t>
            </a:r>
            <a:r>
              <a:rPr lang="en-US" sz="1600" dirty="0" err="1"/>
              <a:t>ReLU</a:t>
            </a:r>
            <a:r>
              <a:rPr lang="en-US" sz="1600" dirty="0"/>
              <a:t>, Dropout(0.5)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Output Layer: 1 neuron, Sigmoid → Voice Clarity Classification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Training Data: 138 labeled audio samples from MIT Dataset</a:t>
            </a:r>
          </a:p>
        </p:txBody>
      </p:sp>
    </p:spTree>
    <p:extLst>
      <p:ext uri="{BB962C8B-B14F-4D97-AF65-F5344CB8AC3E}">
        <p14:creationId xmlns:p14="http://schemas.microsoft.com/office/powerpoint/2010/main" val="3221160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/>
        </p:nvSpPr>
        <p:spPr>
          <a:xfrm>
            <a:off x="652457" y="1747052"/>
            <a:ext cx="10483200" cy="3050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200" b="1" dirty="0"/>
              <a:t>🎥 Video Score Formula</a:t>
            </a:r>
          </a:p>
          <a:p>
            <a:pPr rtl="0"/>
            <a:r>
              <a:rPr lang="en-US" sz="1200" dirty="0"/>
              <a:t>Video Score = 30% × Face Detection Rate + 40% × Avg. Attention Score + 30% × Avg. Engagement Score </a:t>
            </a:r>
          </a:p>
          <a:p>
            <a:pPr rtl="0"/>
            <a:endParaRPr lang="en-US" sz="1200" dirty="0"/>
          </a:p>
          <a:p>
            <a:r>
              <a:rPr lang="en-US" sz="1200" b="1" dirty="0"/>
              <a:t>🎙️ Audio Score Formula</a:t>
            </a:r>
          </a:p>
          <a:p>
            <a:pPr rtl="0"/>
            <a:r>
              <a:rPr lang="en-US" sz="1200" dirty="0"/>
              <a:t>Audio Score = 25% × Voice Quality + 35% × Energy Level + 20% × Speech Rate + 20% × Clarity </a:t>
            </a:r>
          </a:p>
          <a:p>
            <a:pPr rtl="0"/>
            <a:endParaRPr lang="en-US" sz="1200" dirty="0"/>
          </a:p>
          <a:p>
            <a:r>
              <a:rPr lang="en-US" sz="1200" b="1" dirty="0"/>
              <a:t>🧠 Final Score Logic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60% weight → better-performing modality (video or audio)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40% weight → weaker modality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+5 Bonus → if </a:t>
            </a:r>
            <a:r>
              <a:rPr lang="en-US" sz="1200" b="1" dirty="0"/>
              <a:t>Attention or Engagement &gt; 0.8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+5 Bonus → if </a:t>
            </a:r>
            <a:r>
              <a:rPr lang="en-US" sz="1200" b="1" dirty="0"/>
              <a:t>Voice Quality or Energy &gt; 0.8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+5 Bonus → if </a:t>
            </a:r>
            <a:r>
              <a:rPr lang="en-US" sz="1200" b="1" dirty="0"/>
              <a:t>Audio &amp; Video scores are within 10%</a:t>
            </a:r>
            <a:r>
              <a:rPr lang="en-US" sz="1200" dirty="0"/>
              <a:t> (consistency)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Score is </a:t>
            </a:r>
            <a:r>
              <a:rPr lang="en-US" sz="1200" b="1" dirty="0"/>
              <a:t>capped at 100</a:t>
            </a:r>
            <a:r>
              <a:rPr lang="en-US" sz="1200" dirty="0"/>
              <a:t>, </a:t>
            </a:r>
            <a:r>
              <a:rPr lang="en-US" sz="1200" b="1" dirty="0"/>
              <a:t>rounded to 2 decimals</a:t>
            </a:r>
            <a:endParaRPr lang="en-US" sz="1200" dirty="0"/>
          </a:p>
        </p:txBody>
      </p:sp>
      <p:sp>
        <p:nvSpPr>
          <p:cNvPr id="169" name="Google Shape;169;p25"/>
          <p:cNvSpPr txBox="1"/>
          <p:nvPr/>
        </p:nvSpPr>
        <p:spPr>
          <a:xfrm>
            <a:off x="652457" y="412796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/>
              <a:t>Combined Score Logic 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843949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/>
        </p:nvSpPr>
        <p:spPr>
          <a:xfrm>
            <a:off x="652457" y="412796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/>
              <a:t>Final Report </a:t>
            </a:r>
            <a:endParaRPr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99FBAE-B340-B82B-949D-692B99CEB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0567" y="1387796"/>
            <a:ext cx="3414759" cy="4033736"/>
          </a:xfrm>
          <a:prstGeom prst="rect">
            <a:avLst/>
          </a:prstGeom>
        </p:spPr>
      </p:pic>
      <p:sp>
        <p:nvSpPr>
          <p:cNvPr id="4" name="Google Shape;168;p25">
            <a:extLst>
              <a:ext uri="{FF2B5EF4-FFF2-40B4-BE49-F238E27FC236}">
                <a16:creationId xmlns:a16="http://schemas.microsoft.com/office/drawing/2014/main" id="{6AF95D32-340C-5829-423D-62F72654D6A4}"/>
              </a:ext>
            </a:extLst>
          </p:cNvPr>
          <p:cNvSpPr txBox="1"/>
          <p:nvPr/>
        </p:nvSpPr>
        <p:spPr>
          <a:xfrm>
            <a:off x="6364186" y="2033754"/>
            <a:ext cx="5022273" cy="2741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US" sz="1600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Overall Score (out of 100)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Video &amp; Audio Scores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Performance Level (e.g., Excellent, Good, Needs Improvement)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Strengths Summary (automatically extracted)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Areas for Improvement (based on low-scoring metrics)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4-Week Improvement Plan (Week-by-week suggestions)</a:t>
            </a:r>
          </a:p>
        </p:txBody>
      </p:sp>
    </p:spTree>
    <p:extLst>
      <p:ext uri="{BB962C8B-B14F-4D97-AF65-F5344CB8AC3E}">
        <p14:creationId xmlns:p14="http://schemas.microsoft.com/office/powerpoint/2010/main" val="3385261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/>
        </p:nvSpPr>
        <p:spPr>
          <a:xfrm>
            <a:off x="652457" y="412796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/>
              <a:t>Conclusion </a:t>
            </a:r>
            <a:endParaRPr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789BD5-5974-8B27-671C-9277D7C24DE8}"/>
              </a:ext>
            </a:extLst>
          </p:cNvPr>
          <p:cNvSpPr txBox="1"/>
          <p:nvPr/>
        </p:nvSpPr>
        <p:spPr>
          <a:xfrm>
            <a:off x="783771" y="1585356"/>
            <a:ext cx="10351886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🔹 🔍 Analysis</a:t>
            </a:r>
          </a:p>
          <a:p>
            <a:r>
              <a:rPr lang="en-US" dirty="0"/>
              <a:t>Built a system that analyzes interview behavior using video + audio inputs</a:t>
            </a:r>
          </a:p>
          <a:p>
            <a:r>
              <a:rPr lang="en-US" dirty="0"/>
              <a:t>Extracted attention, engagement, fluency metrics</a:t>
            </a:r>
          </a:p>
          <a:p>
            <a:endParaRPr lang="en-US" dirty="0"/>
          </a:p>
          <a:p>
            <a:r>
              <a:rPr lang="en-US" b="1" dirty="0"/>
              <a:t>🔹 🧪 Hybrid Model</a:t>
            </a:r>
          </a:p>
          <a:p>
            <a:r>
              <a:rPr lang="en-US" dirty="0"/>
              <a:t>Combined pretrained models (</a:t>
            </a:r>
            <a:r>
              <a:rPr lang="en-US" dirty="0" err="1"/>
              <a:t>MediaPipe</a:t>
            </a:r>
            <a:r>
              <a:rPr lang="en-US" dirty="0"/>
              <a:t>, </a:t>
            </a:r>
            <a:r>
              <a:rPr lang="en-US" dirty="0" err="1"/>
              <a:t>face_recognition</a:t>
            </a:r>
            <a:r>
              <a:rPr lang="en-US" dirty="0"/>
              <a:t>) with custom-trained neural networks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🔹 📊 Scoring</a:t>
            </a:r>
          </a:p>
          <a:p>
            <a:r>
              <a:rPr lang="en-US" dirty="0"/>
              <a:t>Calculated structured scores: face detection, voice clarity, speech rate,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🔹 📄 Feedback</a:t>
            </a:r>
          </a:p>
          <a:p>
            <a:r>
              <a:rPr lang="en-US" dirty="0"/>
              <a:t>Delivered reports with improvement areas and personalized exercises</a:t>
            </a:r>
          </a:p>
          <a:p>
            <a:endParaRPr lang="en-US" dirty="0"/>
          </a:p>
          <a:p>
            <a:r>
              <a:rPr lang="en-US" b="1" dirty="0"/>
              <a:t>🔹 📈 Growth</a:t>
            </a:r>
          </a:p>
          <a:p>
            <a:r>
              <a:rPr lang="en-US" dirty="0"/>
              <a:t>Designed to help candidates continuously improve via data-driven coaching</a:t>
            </a:r>
          </a:p>
        </p:txBody>
      </p:sp>
    </p:spTree>
    <p:extLst>
      <p:ext uri="{BB962C8B-B14F-4D97-AF65-F5344CB8AC3E}">
        <p14:creationId xmlns:p14="http://schemas.microsoft.com/office/powerpoint/2010/main" val="3920151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/>
        </p:nvSpPr>
        <p:spPr>
          <a:xfrm>
            <a:off x="652457" y="412796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/>
              <a:t>Project Limitation </a:t>
            </a:r>
            <a:endParaRPr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789BD5-5974-8B27-671C-9277D7C24DE8}"/>
              </a:ext>
            </a:extLst>
          </p:cNvPr>
          <p:cNvSpPr txBox="1"/>
          <p:nvPr/>
        </p:nvSpPr>
        <p:spPr>
          <a:xfrm>
            <a:off x="783771" y="1585356"/>
            <a:ext cx="1035188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🔹 Dataset</a:t>
            </a:r>
          </a:p>
          <a:p>
            <a:r>
              <a:rPr lang="en-US" dirty="0"/>
              <a:t>Limited to 138 videos (MIT) — lacks diversity in demographic/professional context</a:t>
            </a:r>
          </a:p>
          <a:p>
            <a:endParaRPr lang="en-US" dirty="0"/>
          </a:p>
          <a:p>
            <a:r>
              <a:rPr lang="en-US" b="1" dirty="0"/>
              <a:t>🔹 Labels</a:t>
            </a:r>
          </a:p>
          <a:p>
            <a:r>
              <a:rPr lang="en-US" dirty="0"/>
              <a:t>Engagement labels are subjective (crowdsourced via Amazon Mechanical Turk)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🔹 Audio Noise</a:t>
            </a:r>
          </a:p>
          <a:p>
            <a:r>
              <a:rPr lang="en-US" dirty="0"/>
              <a:t>Sensitive to poor microphone quality and background disturbances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🔹 Real-Time</a:t>
            </a:r>
          </a:p>
          <a:p>
            <a:r>
              <a:rPr lang="en-US" dirty="0"/>
              <a:t>Currently designed for post-interview evaluation only (not live feedback)</a:t>
            </a:r>
          </a:p>
          <a:p>
            <a:endParaRPr lang="en-US" dirty="0"/>
          </a:p>
          <a:p>
            <a:r>
              <a:rPr lang="en-US" b="1" dirty="0"/>
              <a:t>🔹 Bias</a:t>
            </a:r>
          </a:p>
          <a:p>
            <a:r>
              <a:rPr lang="en-US" dirty="0"/>
              <a:t>Facial scoring may not generalize well across all neurotypes or camera settings</a:t>
            </a:r>
          </a:p>
        </p:txBody>
      </p:sp>
    </p:spTree>
    <p:extLst>
      <p:ext uri="{BB962C8B-B14F-4D97-AF65-F5344CB8AC3E}">
        <p14:creationId xmlns:p14="http://schemas.microsoft.com/office/powerpoint/2010/main" val="1431538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/>
        </p:nvSpPr>
        <p:spPr>
          <a:xfrm>
            <a:off x="652457" y="412796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/>
              <a:t>Future Enhancements </a:t>
            </a:r>
            <a:endParaRPr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789BD5-5974-8B27-671C-9277D7C24DE8}"/>
              </a:ext>
            </a:extLst>
          </p:cNvPr>
          <p:cNvSpPr txBox="1"/>
          <p:nvPr/>
        </p:nvSpPr>
        <p:spPr>
          <a:xfrm>
            <a:off x="920057" y="2286000"/>
            <a:ext cx="1035188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Reinforcement Learning for Feedback Optimization:</a:t>
            </a:r>
          </a:p>
          <a:p>
            <a:r>
              <a:rPr lang="en-US" dirty="0"/>
              <a:t>      Incorporate reinforcement learning to adapt feedback based on candidate improvement patterns over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Expansion to Technical Skill Evaluation:</a:t>
            </a:r>
          </a:p>
          <a:p>
            <a:r>
              <a:rPr lang="en-US" dirty="0"/>
              <a:t>      Extend the system to evaluate technical responses (e.g., coding, problem-solving) alongside behavioral cues.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Real-Time Interview Analysis:</a:t>
            </a:r>
          </a:p>
          <a:p>
            <a:r>
              <a:rPr lang="en-US" b="1" dirty="0"/>
              <a:t>      </a:t>
            </a:r>
            <a:r>
              <a:rPr lang="en-US" dirty="0"/>
              <a:t>Enable real-time tracking and guidance during live interviews via browser-based or video call integration.</a:t>
            </a:r>
          </a:p>
        </p:txBody>
      </p:sp>
    </p:spTree>
    <p:extLst>
      <p:ext uri="{BB962C8B-B14F-4D97-AF65-F5344CB8AC3E}">
        <p14:creationId xmlns:p14="http://schemas.microsoft.com/office/powerpoint/2010/main" val="169257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/>
        </p:nvSpPr>
        <p:spPr>
          <a:xfrm>
            <a:off x="560200" y="2396259"/>
            <a:ext cx="10483200" cy="20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b="1">
                <a:solidFill>
                  <a:schemeClr val="dk1"/>
                </a:solidFill>
              </a:rPr>
              <a:t>Thank You!!</a:t>
            </a:r>
            <a:endParaRPr sz="4000" b="1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b="1">
                <a:solidFill>
                  <a:schemeClr val="dk1"/>
                </a:solidFill>
              </a:rPr>
              <a:t>Any Questions?</a:t>
            </a:r>
            <a:endParaRPr sz="40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/>
        </p:nvSpPr>
        <p:spPr>
          <a:xfrm>
            <a:off x="854337" y="715617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chemeClr val="dk1"/>
                </a:solidFill>
              </a:rPr>
              <a:t>Table Of Contents		</a:t>
            </a:r>
            <a:endParaRPr dirty="0"/>
          </a:p>
        </p:txBody>
      </p:sp>
      <p:grpSp>
        <p:nvGrpSpPr>
          <p:cNvPr id="2" name="Google Shape;107;p26">
            <a:extLst>
              <a:ext uri="{FF2B5EF4-FFF2-40B4-BE49-F238E27FC236}">
                <a16:creationId xmlns:a16="http://schemas.microsoft.com/office/drawing/2014/main" id="{6BD4733B-B66B-793F-9266-5C419C3C9FE8}"/>
              </a:ext>
            </a:extLst>
          </p:cNvPr>
          <p:cNvGrpSpPr/>
          <p:nvPr/>
        </p:nvGrpSpPr>
        <p:grpSpPr>
          <a:xfrm>
            <a:off x="838133" y="1918844"/>
            <a:ext cx="4809459" cy="3288600"/>
            <a:chOff x="-67" y="93219"/>
            <a:chExt cx="4809459" cy="3288600"/>
          </a:xfrm>
        </p:grpSpPr>
        <p:sp>
          <p:nvSpPr>
            <p:cNvPr id="3" name="Google Shape;108;p26">
              <a:extLst>
                <a:ext uri="{FF2B5EF4-FFF2-40B4-BE49-F238E27FC236}">
                  <a16:creationId xmlns:a16="http://schemas.microsoft.com/office/drawing/2014/main" id="{1588121C-9609-18FB-846C-5464DEB5991C}"/>
                </a:ext>
              </a:extLst>
            </p:cNvPr>
            <p:cNvSpPr/>
            <p:nvPr/>
          </p:nvSpPr>
          <p:spPr>
            <a:xfrm>
              <a:off x="0" y="93219"/>
              <a:ext cx="4809392" cy="43173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r>
                <a:rPr lang="en" sz="1800" dirty="0">
                  <a:solidFill>
                    <a:schemeClr val="tx1"/>
                  </a:solidFill>
                  <a:latin typeface="+mn-lt"/>
                  <a:ea typeface="Calibri"/>
                  <a:cs typeface="Calibri"/>
                  <a:sym typeface="Calibri"/>
                </a:rPr>
                <a:t>Introduction</a:t>
              </a:r>
              <a:endParaRPr sz="1800" dirty="0">
                <a:latin typeface="+mn-lt"/>
              </a:endParaRPr>
            </a:p>
          </p:txBody>
        </p:sp>
        <p:sp>
          <p:nvSpPr>
            <p:cNvPr id="5" name="Google Shape;110;p26">
              <a:extLst>
                <a:ext uri="{FF2B5EF4-FFF2-40B4-BE49-F238E27FC236}">
                  <a16:creationId xmlns:a16="http://schemas.microsoft.com/office/drawing/2014/main" id="{F9A716E9-2BB8-ABC9-242E-F56BCEDA37E1}"/>
                </a:ext>
              </a:extLst>
            </p:cNvPr>
            <p:cNvSpPr/>
            <p:nvPr/>
          </p:nvSpPr>
          <p:spPr>
            <a:xfrm>
              <a:off x="0" y="524949"/>
              <a:ext cx="4809392" cy="7265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" name="Google Shape;111;p26">
              <a:extLst>
                <a:ext uri="{FF2B5EF4-FFF2-40B4-BE49-F238E27FC236}">
                  <a16:creationId xmlns:a16="http://schemas.microsoft.com/office/drawing/2014/main" id="{7A29DC34-0762-2046-6028-20643F594ED5}"/>
                </a:ext>
              </a:extLst>
            </p:cNvPr>
            <p:cNvSpPr txBox="1"/>
            <p:nvPr/>
          </p:nvSpPr>
          <p:spPr>
            <a:xfrm>
              <a:off x="0" y="524949"/>
              <a:ext cx="4809392" cy="7265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667" tIns="22867" rIns="128000" bIns="22867" anchor="t" anchorCtr="0">
              <a:noAutofit/>
            </a:bodyPr>
            <a:lstStyle/>
            <a:p>
              <a:pPr marL="118530" lvl="1" indent="-126997">
                <a:lnSpc>
                  <a:spcPct val="90000"/>
                </a:lnSpc>
                <a:buClr>
                  <a:schemeClr val="dk1"/>
                </a:buClr>
                <a:buSzPts val="1100"/>
                <a:buFont typeface="Calibri"/>
                <a:buChar char="•"/>
              </a:pPr>
              <a:r>
                <a:rPr lang="en" dirty="0">
                  <a:solidFill>
                    <a:schemeClr val="dk1"/>
                  </a:solidFill>
                  <a:latin typeface="+mn-lt"/>
                  <a:ea typeface="Calibri"/>
                  <a:cs typeface="Calibri"/>
                  <a:sym typeface="Calibri"/>
                </a:rPr>
                <a:t>Problem Statement</a:t>
              </a:r>
              <a:endParaRPr dirty="0">
                <a:latin typeface="+mn-lt"/>
              </a:endParaRPr>
            </a:p>
            <a:p>
              <a:pPr marL="118530" lvl="1" indent="-126997">
                <a:lnSpc>
                  <a:spcPct val="90000"/>
                </a:lnSpc>
                <a:spcBef>
                  <a:spcPts val="267"/>
                </a:spcBef>
                <a:buClr>
                  <a:schemeClr val="dk1"/>
                </a:buClr>
                <a:buSzPts val="1100"/>
                <a:buFont typeface="Calibri"/>
                <a:buChar char="•"/>
              </a:pPr>
              <a:r>
                <a:rPr lang="en" dirty="0">
                  <a:solidFill>
                    <a:schemeClr val="dk1"/>
                  </a:solidFill>
                  <a:latin typeface="+mn-lt"/>
                  <a:ea typeface="Calibri"/>
                  <a:cs typeface="Calibri"/>
                  <a:sym typeface="Calibri"/>
                </a:rPr>
                <a:t>Problem Elaboration</a:t>
              </a:r>
              <a:endParaRPr dirty="0">
                <a:latin typeface="+mn-lt"/>
              </a:endParaRPr>
            </a:p>
            <a:p>
              <a:pPr marL="118530" lvl="1" indent="-126997">
                <a:lnSpc>
                  <a:spcPct val="90000"/>
                </a:lnSpc>
                <a:spcBef>
                  <a:spcPts val="267"/>
                </a:spcBef>
                <a:buClr>
                  <a:schemeClr val="dk1"/>
                </a:buClr>
                <a:buSzPts val="1100"/>
                <a:buFont typeface="Calibri"/>
                <a:buChar char="•"/>
              </a:pPr>
              <a:r>
                <a:rPr lang="en" dirty="0">
                  <a:solidFill>
                    <a:schemeClr val="dk1"/>
                  </a:solidFill>
                  <a:latin typeface="+mn-lt"/>
                  <a:ea typeface="Calibri"/>
                  <a:cs typeface="Calibri"/>
                  <a:sym typeface="Calibri"/>
                </a:rPr>
                <a:t>Project Scope</a:t>
              </a:r>
              <a:endParaRPr dirty="0">
                <a:latin typeface="+mn-lt"/>
              </a:endParaRPr>
            </a:p>
          </p:txBody>
        </p:sp>
        <p:sp>
          <p:nvSpPr>
            <p:cNvPr id="7" name="Google Shape;112;p26">
              <a:extLst>
                <a:ext uri="{FF2B5EF4-FFF2-40B4-BE49-F238E27FC236}">
                  <a16:creationId xmlns:a16="http://schemas.microsoft.com/office/drawing/2014/main" id="{CC20C767-7D83-54A5-F118-BFA2D043228E}"/>
                </a:ext>
              </a:extLst>
            </p:cNvPr>
            <p:cNvSpPr/>
            <p:nvPr/>
          </p:nvSpPr>
          <p:spPr>
            <a:xfrm>
              <a:off x="-67" y="1333734"/>
              <a:ext cx="4809392" cy="43173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  <a:latin typeface="+mn-lt"/>
                  <a:ea typeface="Calibri"/>
                  <a:cs typeface="Calibri"/>
                  <a:sym typeface="Calibri"/>
                </a:rPr>
                <a:t>Literature Review</a:t>
              </a:r>
              <a:endParaRPr lang="en-US" sz="180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" name="Google Shape;114;p26">
              <a:extLst>
                <a:ext uri="{FF2B5EF4-FFF2-40B4-BE49-F238E27FC236}">
                  <a16:creationId xmlns:a16="http://schemas.microsoft.com/office/drawing/2014/main" id="{6984CE1F-1E4C-A051-CD41-E3E2769E3FFF}"/>
                </a:ext>
              </a:extLst>
            </p:cNvPr>
            <p:cNvSpPr/>
            <p:nvPr/>
          </p:nvSpPr>
          <p:spPr>
            <a:xfrm>
              <a:off x="0" y="1683249"/>
              <a:ext cx="4809392" cy="2980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1" name="Google Shape;116;p26">
              <a:extLst>
                <a:ext uri="{FF2B5EF4-FFF2-40B4-BE49-F238E27FC236}">
                  <a16:creationId xmlns:a16="http://schemas.microsoft.com/office/drawing/2014/main" id="{AFB23275-E546-36C1-10DA-A8FE639D61F9}"/>
                </a:ext>
              </a:extLst>
            </p:cNvPr>
            <p:cNvSpPr/>
            <p:nvPr/>
          </p:nvSpPr>
          <p:spPr>
            <a:xfrm>
              <a:off x="0" y="1981329"/>
              <a:ext cx="4809392" cy="43173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r>
                <a:rPr lang="en" sz="1800" dirty="0">
                  <a:solidFill>
                    <a:schemeClr val="tx1"/>
                  </a:solidFill>
                  <a:latin typeface="+mn-lt"/>
                  <a:ea typeface="Calibri"/>
                  <a:cs typeface="Calibri"/>
                  <a:sym typeface="Calibri"/>
                </a:rPr>
                <a:t>Methodology</a:t>
              </a:r>
              <a:endParaRPr sz="1800" dirty="0">
                <a:solidFill>
                  <a:schemeClr val="tx1"/>
                </a:solidFill>
              </a:endParaRPr>
            </a:p>
          </p:txBody>
        </p:sp>
        <p:sp>
          <p:nvSpPr>
            <p:cNvPr id="13" name="Google Shape;118;p26">
              <a:extLst>
                <a:ext uri="{FF2B5EF4-FFF2-40B4-BE49-F238E27FC236}">
                  <a16:creationId xmlns:a16="http://schemas.microsoft.com/office/drawing/2014/main" id="{747B7BE3-84A2-E340-5A27-49BD1E09A62E}"/>
                </a:ext>
              </a:extLst>
            </p:cNvPr>
            <p:cNvSpPr/>
            <p:nvPr/>
          </p:nvSpPr>
          <p:spPr>
            <a:xfrm>
              <a:off x="0" y="2413059"/>
              <a:ext cx="4809392" cy="9687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4" name="Google Shape;119;p26">
              <a:extLst>
                <a:ext uri="{FF2B5EF4-FFF2-40B4-BE49-F238E27FC236}">
                  <a16:creationId xmlns:a16="http://schemas.microsoft.com/office/drawing/2014/main" id="{90445759-D23C-C469-5817-992A066519AA}"/>
                </a:ext>
              </a:extLst>
            </p:cNvPr>
            <p:cNvSpPr txBox="1"/>
            <p:nvPr/>
          </p:nvSpPr>
          <p:spPr>
            <a:xfrm>
              <a:off x="0" y="2413059"/>
              <a:ext cx="4809392" cy="9687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667" tIns="22867" rIns="128000" bIns="22867" anchor="t" anchorCtr="0">
              <a:noAutofit/>
            </a:bodyPr>
            <a:lstStyle/>
            <a:p>
              <a:pPr marL="118530" lvl="1" indent="-126997">
                <a:lnSpc>
                  <a:spcPct val="90000"/>
                </a:lnSpc>
                <a:spcBef>
                  <a:spcPts val="267"/>
                </a:spcBef>
                <a:buClr>
                  <a:schemeClr val="dk1"/>
                </a:buClr>
                <a:buSzPts val="1100"/>
                <a:buFont typeface="Calibri"/>
                <a:buChar char="•"/>
              </a:pPr>
              <a:r>
                <a:rPr lang="en-US" dirty="0">
                  <a:solidFill>
                    <a:schemeClr val="dk1"/>
                  </a:solidFill>
                  <a:latin typeface="+mn-lt"/>
                  <a:ea typeface="Calibri"/>
                  <a:cs typeface="Calibri"/>
                  <a:sym typeface="Calibri"/>
                </a:rPr>
                <a:t>Dataset Architecture</a:t>
              </a:r>
            </a:p>
            <a:p>
              <a:pPr marL="118530" lvl="1" indent="-126997">
                <a:lnSpc>
                  <a:spcPct val="90000"/>
                </a:lnSpc>
                <a:buClr>
                  <a:schemeClr val="dk1"/>
                </a:buClr>
                <a:buSzPts val="1100"/>
                <a:buFont typeface="Calibri"/>
                <a:buChar char="•"/>
              </a:pPr>
              <a:r>
                <a:rPr lang="en-US" dirty="0">
                  <a:solidFill>
                    <a:schemeClr val="dk1"/>
                  </a:solidFill>
                  <a:latin typeface="+mn-lt"/>
                  <a:ea typeface="Calibri"/>
                  <a:cs typeface="Calibri"/>
                  <a:sym typeface="Calibri"/>
                </a:rPr>
                <a:t>Dataset Description</a:t>
              </a:r>
              <a:endParaRPr lang="en-US" dirty="0">
                <a:latin typeface="+mn-lt"/>
              </a:endParaRPr>
            </a:p>
            <a:p>
              <a:pPr marL="118530" lvl="1" indent="-126997">
                <a:lnSpc>
                  <a:spcPct val="90000"/>
                </a:lnSpc>
                <a:spcBef>
                  <a:spcPts val="267"/>
                </a:spcBef>
                <a:buClr>
                  <a:schemeClr val="dk1"/>
                </a:buClr>
                <a:buSzPts val="1100"/>
                <a:buFont typeface="Calibri"/>
                <a:buChar char="•"/>
              </a:pPr>
              <a:r>
                <a:rPr lang="en-US" dirty="0">
                  <a:solidFill>
                    <a:schemeClr val="dk1"/>
                  </a:solidFill>
                  <a:latin typeface="+mn-lt"/>
                  <a:ea typeface="Calibri"/>
                  <a:cs typeface="Calibri"/>
                  <a:sym typeface="Calibri"/>
                </a:rPr>
                <a:t>Exploratory Data Analysis</a:t>
              </a:r>
              <a:endParaRPr lang="en-US" dirty="0">
                <a:latin typeface="+mn-lt"/>
              </a:endParaRPr>
            </a:p>
            <a:p>
              <a:pPr marL="118530" lvl="1" indent="-126997">
                <a:lnSpc>
                  <a:spcPct val="90000"/>
                </a:lnSpc>
                <a:spcBef>
                  <a:spcPts val="267"/>
                </a:spcBef>
                <a:buClr>
                  <a:schemeClr val="dk1"/>
                </a:buClr>
                <a:buSzPts val="1100"/>
                <a:buFont typeface="Calibri"/>
                <a:buChar char="•"/>
              </a:pPr>
              <a:r>
                <a:rPr lang="en" dirty="0">
                  <a:solidFill>
                    <a:schemeClr val="dk1"/>
                  </a:solidFill>
                  <a:latin typeface="+mn-lt"/>
                  <a:ea typeface="Calibri"/>
                  <a:cs typeface="Calibri"/>
                  <a:sym typeface="Calibri"/>
                </a:rPr>
                <a:t>Feature Engineering</a:t>
              </a:r>
            </a:p>
            <a:p>
              <a:pPr marL="118530" lvl="1" indent="-126997">
                <a:lnSpc>
                  <a:spcPct val="90000"/>
                </a:lnSpc>
                <a:spcBef>
                  <a:spcPts val="267"/>
                </a:spcBef>
                <a:buClr>
                  <a:schemeClr val="dk1"/>
                </a:buClr>
                <a:buSzPts val="1100"/>
                <a:buFont typeface="Calibri"/>
                <a:buChar char="•"/>
              </a:pPr>
              <a:endParaRPr lang="en-US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endParaRPr>
            </a:p>
            <a:p>
              <a:pPr lvl="1">
                <a:lnSpc>
                  <a:spcPct val="90000"/>
                </a:lnSpc>
                <a:spcBef>
                  <a:spcPts val="267"/>
                </a:spcBef>
                <a:buClr>
                  <a:schemeClr val="dk1"/>
                </a:buClr>
                <a:buSzPts val="1100"/>
              </a:pPr>
              <a:endParaRPr dirty="0">
                <a:latin typeface="+mn-lt"/>
              </a:endParaRPr>
            </a:p>
          </p:txBody>
        </p:sp>
      </p:grpSp>
      <p:grpSp>
        <p:nvGrpSpPr>
          <p:cNvPr id="33" name="Google Shape;121;p26">
            <a:extLst>
              <a:ext uri="{FF2B5EF4-FFF2-40B4-BE49-F238E27FC236}">
                <a16:creationId xmlns:a16="http://schemas.microsoft.com/office/drawing/2014/main" id="{EC2B182B-E13B-16E7-4EB9-EB119BBE8EEB}"/>
              </a:ext>
            </a:extLst>
          </p:cNvPr>
          <p:cNvGrpSpPr/>
          <p:nvPr/>
        </p:nvGrpSpPr>
        <p:grpSpPr>
          <a:xfrm>
            <a:off x="6544401" y="1882270"/>
            <a:ext cx="4809367" cy="2574769"/>
            <a:chOff x="0" y="195496"/>
            <a:chExt cx="4809367" cy="1624801"/>
          </a:xfrm>
        </p:grpSpPr>
        <p:sp>
          <p:nvSpPr>
            <p:cNvPr id="34" name="Google Shape;122;p26">
              <a:extLst>
                <a:ext uri="{FF2B5EF4-FFF2-40B4-BE49-F238E27FC236}">
                  <a16:creationId xmlns:a16="http://schemas.microsoft.com/office/drawing/2014/main" id="{1DB8951C-6044-E80D-3BB5-EFB9397FBA48}"/>
                </a:ext>
              </a:extLst>
            </p:cNvPr>
            <p:cNvSpPr/>
            <p:nvPr/>
          </p:nvSpPr>
          <p:spPr>
            <a:xfrm>
              <a:off x="0" y="195496"/>
              <a:ext cx="4809300" cy="31860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  <a:latin typeface="+mn-lt"/>
                  <a:ea typeface="Calibri"/>
                  <a:cs typeface="Calibri"/>
                  <a:sym typeface="Calibri"/>
                </a:rPr>
                <a:t>Components</a:t>
              </a:r>
              <a:endParaRPr lang="en-US" sz="180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36" name="Google Shape;124;p26">
              <a:extLst>
                <a:ext uri="{FF2B5EF4-FFF2-40B4-BE49-F238E27FC236}">
                  <a16:creationId xmlns:a16="http://schemas.microsoft.com/office/drawing/2014/main" id="{6209FAD4-16B1-71BE-1F81-727A503541F4}"/>
                </a:ext>
              </a:extLst>
            </p:cNvPr>
            <p:cNvSpPr/>
            <p:nvPr/>
          </p:nvSpPr>
          <p:spPr>
            <a:xfrm>
              <a:off x="67" y="1084610"/>
              <a:ext cx="4809300" cy="31860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r>
                <a:rPr lang="en-US" sz="1800" dirty="0"/>
                <a:t>Conclusion</a:t>
              </a:r>
              <a:endParaRPr sz="1800" dirty="0"/>
            </a:p>
          </p:txBody>
        </p:sp>
        <p:sp>
          <p:nvSpPr>
            <p:cNvPr id="38" name="Google Shape;126;p26">
              <a:extLst>
                <a:ext uri="{FF2B5EF4-FFF2-40B4-BE49-F238E27FC236}">
                  <a16:creationId xmlns:a16="http://schemas.microsoft.com/office/drawing/2014/main" id="{87D6989D-FCF3-C3AB-F9CF-020051C55B19}"/>
                </a:ext>
              </a:extLst>
            </p:cNvPr>
            <p:cNvSpPr/>
            <p:nvPr/>
          </p:nvSpPr>
          <p:spPr>
            <a:xfrm>
              <a:off x="0" y="1080968"/>
              <a:ext cx="48093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9" name="Google Shape;127;p26">
              <a:extLst>
                <a:ext uri="{FF2B5EF4-FFF2-40B4-BE49-F238E27FC236}">
                  <a16:creationId xmlns:a16="http://schemas.microsoft.com/office/drawing/2014/main" id="{B9A302BD-A0BC-3F37-08E8-3F69CF4863DF}"/>
                </a:ext>
              </a:extLst>
            </p:cNvPr>
            <p:cNvSpPr txBox="1"/>
            <p:nvPr/>
          </p:nvSpPr>
          <p:spPr>
            <a:xfrm>
              <a:off x="67" y="1467253"/>
              <a:ext cx="4809300" cy="3530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667" tIns="26667" rIns="149367" bIns="26667" anchor="t" anchorCtr="0">
              <a:noAutofit/>
            </a:bodyPr>
            <a:lstStyle/>
            <a:p>
              <a:pPr marL="169329" lvl="1" indent="-169329">
                <a:lnSpc>
                  <a:spcPct val="90000"/>
                </a:lnSpc>
                <a:buClr>
                  <a:schemeClr val="dk1"/>
                </a:buClr>
                <a:buSzPts val="1200"/>
                <a:buFont typeface="Calibri"/>
                <a:buChar char="•"/>
              </a:pPr>
              <a:r>
                <a:rPr lang="en" dirty="0">
                  <a:solidFill>
                    <a:schemeClr val="dk1"/>
                  </a:solidFill>
                  <a:latin typeface="+mn-lt"/>
                  <a:ea typeface="Calibri"/>
                  <a:cs typeface="Calibri"/>
                  <a:sym typeface="Calibri"/>
                </a:rPr>
                <a:t>Project Limitation</a:t>
              </a:r>
              <a:endParaRPr dirty="0">
                <a:latin typeface="+mn-lt"/>
              </a:endParaRPr>
            </a:p>
            <a:p>
              <a:pPr marL="169329" lvl="1" indent="-169329">
                <a:lnSpc>
                  <a:spcPct val="90000"/>
                </a:lnSpc>
                <a:spcBef>
                  <a:spcPts val="267"/>
                </a:spcBef>
                <a:buClr>
                  <a:schemeClr val="dk1"/>
                </a:buClr>
                <a:buSzPts val="1200"/>
                <a:buFont typeface="Calibri"/>
                <a:buChar char="•"/>
              </a:pPr>
              <a:r>
                <a:rPr lang="en" dirty="0">
                  <a:solidFill>
                    <a:schemeClr val="dk1"/>
                  </a:solidFill>
                  <a:latin typeface="+mn-lt"/>
                  <a:ea typeface="Calibri"/>
                  <a:cs typeface="Calibri"/>
                  <a:sym typeface="Calibri"/>
                </a:rPr>
                <a:t>Future Research</a:t>
              </a:r>
              <a:endParaRPr dirty="0">
                <a:latin typeface="+mn-lt"/>
              </a:endParaRPr>
            </a:p>
          </p:txBody>
        </p:sp>
      </p:grpSp>
      <p:sp>
        <p:nvSpPr>
          <p:cNvPr id="44" name="Google Shape;130;p26">
            <a:extLst>
              <a:ext uri="{FF2B5EF4-FFF2-40B4-BE49-F238E27FC236}">
                <a16:creationId xmlns:a16="http://schemas.microsoft.com/office/drawing/2014/main" id="{992FF6C3-5B97-17F6-1B1D-179C925D1105}"/>
              </a:ext>
            </a:extLst>
          </p:cNvPr>
          <p:cNvSpPr txBox="1"/>
          <p:nvPr/>
        </p:nvSpPr>
        <p:spPr>
          <a:xfrm>
            <a:off x="6544401" y="2357380"/>
            <a:ext cx="4610353" cy="920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97412" indent="-285750"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Video Analyzer</a:t>
            </a:r>
          </a:p>
          <a:p>
            <a:pPr marL="497412" indent="-285750"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Audio Analyzer</a:t>
            </a:r>
          </a:p>
          <a:p>
            <a:pPr marL="497412" indent="-285750"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Score Combiner</a:t>
            </a:r>
          </a:p>
        </p:txBody>
      </p:sp>
    </p:spTree>
    <p:extLst>
      <p:ext uri="{BB962C8B-B14F-4D97-AF65-F5344CB8AC3E}">
        <p14:creationId xmlns:p14="http://schemas.microsoft.com/office/powerpoint/2010/main" val="3693773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/>
        </p:nvSpPr>
        <p:spPr>
          <a:xfrm>
            <a:off x="6964878" y="2130032"/>
            <a:ext cx="4430486" cy="2597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Traditional interviews rely heavily on </a:t>
            </a:r>
            <a:r>
              <a:rPr lang="en-US" sz="2000" b="1" dirty="0"/>
              <a:t>gut feeling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There's no consistent way to measure </a:t>
            </a:r>
            <a:r>
              <a:rPr lang="en-US" sz="2000" b="1" dirty="0"/>
              <a:t>engagement</a:t>
            </a:r>
            <a:r>
              <a:rPr lang="en-US" sz="2000" dirty="0"/>
              <a:t>, </a:t>
            </a:r>
            <a:r>
              <a:rPr lang="en-US" sz="2000" b="1" dirty="0"/>
              <a:t>clarity</a:t>
            </a:r>
            <a:r>
              <a:rPr lang="en-US" sz="2000" dirty="0"/>
              <a:t>, or </a:t>
            </a:r>
            <a:r>
              <a:rPr lang="en-US" sz="2000" b="1" dirty="0"/>
              <a:t>confidence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Virtual interviews add more complexity to </a:t>
            </a:r>
            <a:r>
              <a:rPr lang="en-US" sz="2000" b="1" dirty="0"/>
              <a:t>candidate evaluation</a:t>
            </a:r>
            <a:r>
              <a:rPr lang="en-US" sz="2000" dirty="0"/>
              <a:t>.</a:t>
            </a: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601927" y="478111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3600" dirty="0">
                <a:solidFill>
                  <a:schemeClr val="tx1"/>
                </a:solidFill>
              </a:rPr>
              <a:t>Introduction – "Rethinking Interview Evaluation</a:t>
            </a:r>
            <a:r>
              <a:rPr lang="en-US" sz="3600" dirty="0"/>
              <a:t>" </a:t>
            </a:r>
            <a:r>
              <a:rPr lang="en-US" sz="4000" b="1" dirty="0">
                <a:solidFill>
                  <a:schemeClr val="dk1"/>
                </a:solidFill>
              </a:rPr>
              <a:t>		</a:t>
            </a:r>
            <a:endParaRPr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4750AEF-4F73-6F74-0938-B39E865EAC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7515" y="1840071"/>
            <a:ext cx="4183508" cy="31778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/>
        </p:nvSpPr>
        <p:spPr>
          <a:xfrm>
            <a:off x="854337" y="715617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/>
              <a:t>The Gaps in Traditional Interviewing</a:t>
            </a:r>
            <a:endParaRPr sz="40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D348CCE-7BF2-58FB-D0C1-9755922AE3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5199455"/>
              </p:ext>
            </p:extLst>
          </p:nvPr>
        </p:nvGraphicFramePr>
        <p:xfrm>
          <a:off x="1168400" y="2061578"/>
          <a:ext cx="9855200" cy="2468858"/>
        </p:xfrm>
        <a:graphic>
          <a:graphicData uri="http://schemas.openxmlformats.org/drawingml/2006/table">
            <a:tbl>
              <a:tblPr firstRow="1" bandRow="1">
                <a:tableStyleId>{63117CB1-4CCA-413B-830B-14B5ED133FD2}</a:tableStyleId>
              </a:tblPr>
              <a:tblGrid>
                <a:gridCol w="4927600">
                  <a:extLst>
                    <a:ext uri="{9D8B030D-6E8A-4147-A177-3AD203B41FA5}">
                      <a16:colId xmlns:a16="http://schemas.microsoft.com/office/drawing/2014/main" val="215233670"/>
                    </a:ext>
                  </a:extLst>
                </a:gridCol>
                <a:gridCol w="4927600">
                  <a:extLst>
                    <a:ext uri="{9D8B030D-6E8A-4147-A177-3AD203B41FA5}">
                      <a16:colId xmlns:a16="http://schemas.microsoft.com/office/drawing/2014/main" val="1487894619"/>
                    </a:ext>
                  </a:extLst>
                </a:gridCol>
              </a:tblGrid>
              <a:tr h="1234429">
                <a:tc>
                  <a:txBody>
                    <a:bodyPr/>
                    <a:lstStyle/>
                    <a:p>
                      <a:endParaRPr lang="en-US" b="1" dirty="0"/>
                    </a:p>
                    <a:p>
                      <a:r>
                        <a:rPr lang="en-US" b="1" dirty="0"/>
                        <a:t>                 No standardized scoring system</a:t>
                      </a:r>
                      <a:r>
                        <a:rPr lang="en-US" dirty="0"/>
                        <a:t> </a:t>
                      </a:r>
                      <a:br>
                        <a:rPr lang="en-US" dirty="0"/>
                      </a:br>
                      <a:r>
                        <a:rPr lang="en-US" dirty="0"/>
                        <a:t>                 Decisions rely on gut instinct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</a:t>
                      </a:r>
                    </a:p>
                    <a:p>
                      <a:r>
                        <a:rPr lang="en-US" dirty="0"/>
                        <a:t>                 </a:t>
                      </a:r>
                      <a:r>
                        <a:rPr lang="en-US" b="1" dirty="0"/>
                        <a:t>Subjectivity and bias</a:t>
                      </a:r>
                    </a:p>
                    <a:p>
                      <a:r>
                        <a:rPr lang="en-US" dirty="0"/>
                        <a:t>                 Influences candidate evaluation unfairly 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3076309"/>
                  </a:ext>
                </a:extLst>
              </a:tr>
              <a:tr h="1234429">
                <a:tc>
                  <a:txBody>
                    <a:bodyPr/>
                    <a:lstStyle/>
                    <a:p>
                      <a:r>
                        <a:rPr lang="en-US" dirty="0"/>
                        <a:t>               </a:t>
                      </a:r>
                    </a:p>
                    <a:p>
                      <a:r>
                        <a:rPr lang="en-US" dirty="0"/>
                        <a:t>                 </a:t>
                      </a:r>
                      <a:r>
                        <a:rPr lang="en-US" b="1" dirty="0"/>
                        <a:t>Lack of structured feedback</a:t>
                      </a:r>
                    </a:p>
                    <a:p>
                      <a:r>
                        <a:rPr lang="en-US" dirty="0"/>
                        <a:t>                 Candidates don’t know how to improve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 </a:t>
                      </a:r>
                    </a:p>
                    <a:p>
                      <a:r>
                        <a:rPr lang="en-US" dirty="0"/>
                        <a:t>                 </a:t>
                      </a:r>
                      <a:r>
                        <a:rPr lang="en-US" b="1" dirty="0"/>
                        <a:t>Inconsistent evaluations</a:t>
                      </a:r>
                    </a:p>
                    <a:p>
                      <a:r>
                        <a:rPr lang="en-US" dirty="0"/>
                        <a:t>                 Different interviewers apply different standards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3158211"/>
                  </a:ext>
                </a:extLst>
              </a:tr>
            </a:tbl>
          </a:graphicData>
        </a:graphic>
      </p:graphicFrame>
      <p:pic>
        <p:nvPicPr>
          <p:cNvPr id="4" name="Picture 3" descr="A balance scale with a black background&#10;&#10;Description automatically generated">
            <a:extLst>
              <a:ext uri="{FF2B5EF4-FFF2-40B4-BE49-F238E27FC236}">
                <a16:creationId xmlns:a16="http://schemas.microsoft.com/office/drawing/2014/main" id="{9B3D12B1-6160-046B-054C-294BBAC8F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367807" y="2290466"/>
            <a:ext cx="504124" cy="504124"/>
          </a:xfrm>
          <a:prstGeom prst="rect">
            <a:avLst/>
          </a:prstGeom>
        </p:spPr>
      </p:pic>
      <p:pic>
        <p:nvPicPr>
          <p:cNvPr id="6" name="Picture 5" descr="A cartoon of a balance scale&#10;&#10;Description automatically generated">
            <a:extLst>
              <a:ext uri="{FF2B5EF4-FFF2-40B4-BE49-F238E27FC236}">
                <a16:creationId xmlns:a16="http://schemas.microsoft.com/office/drawing/2014/main" id="{0DD59E06-C72A-BE41-7477-6C91315070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9548" y="2339439"/>
            <a:ext cx="455151" cy="455151"/>
          </a:xfrm>
          <a:prstGeom prst="rect">
            <a:avLst/>
          </a:prstGeom>
        </p:spPr>
      </p:pic>
      <p:pic>
        <p:nvPicPr>
          <p:cNvPr id="9" name="Picture 8" descr="A group of people with speech bubbles&#10;&#10;Description automatically generated">
            <a:extLst>
              <a:ext uri="{FF2B5EF4-FFF2-40B4-BE49-F238E27FC236}">
                <a16:creationId xmlns:a16="http://schemas.microsoft.com/office/drawing/2014/main" id="{488B79F9-4623-8CE7-60F5-8DB29DC092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4194" y="3474110"/>
            <a:ext cx="547737" cy="547737"/>
          </a:xfrm>
          <a:prstGeom prst="rect">
            <a:avLst/>
          </a:prstGeom>
        </p:spPr>
      </p:pic>
      <p:pic>
        <p:nvPicPr>
          <p:cNvPr id="11" name="Picture 10" descr="A head with a green and red bubble and a green tick and check mark&#10;&#10;Description automatically generated">
            <a:extLst>
              <a:ext uri="{FF2B5EF4-FFF2-40B4-BE49-F238E27FC236}">
                <a16:creationId xmlns:a16="http://schemas.microsoft.com/office/drawing/2014/main" id="{1650F7E4-9336-E9FA-08DB-F5FD8919AE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6962" y="3474110"/>
            <a:ext cx="547737" cy="5477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/>
        </p:nvSpPr>
        <p:spPr>
          <a:xfrm>
            <a:off x="838200" y="1441050"/>
            <a:ext cx="10515600" cy="39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300" b="1" dirty="0">
              <a:solidFill>
                <a:schemeClr val="dk1"/>
              </a:solidFill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1057337" y="500667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</a:rPr>
              <a:t>Problem Elaboration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C28692-5B2E-A56C-E872-CC764C547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4132288"/>
              </p:ext>
            </p:extLst>
          </p:nvPr>
        </p:nvGraphicFramePr>
        <p:xfrm>
          <a:off x="1723694" y="2700742"/>
          <a:ext cx="9150486" cy="1280160"/>
        </p:xfrm>
        <a:graphic>
          <a:graphicData uri="http://schemas.openxmlformats.org/drawingml/2006/table">
            <a:tbl>
              <a:tblPr/>
              <a:tblGrid>
                <a:gridCol w="4575243">
                  <a:extLst>
                    <a:ext uri="{9D8B030D-6E8A-4147-A177-3AD203B41FA5}">
                      <a16:colId xmlns:a16="http://schemas.microsoft.com/office/drawing/2014/main" val="2511661224"/>
                    </a:ext>
                  </a:extLst>
                </a:gridCol>
                <a:gridCol w="4575243">
                  <a:extLst>
                    <a:ext uri="{9D8B030D-6E8A-4147-A177-3AD203B41FA5}">
                      <a16:colId xmlns:a16="http://schemas.microsoft.com/office/drawing/2014/main" val="30106622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j-lt"/>
                        </a:rPr>
                        <a:t> Recruiter Perspective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j-lt"/>
                        </a:rPr>
                        <a:t>Candidate Perspective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16616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📉 Hard to assess soft skills consistently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❓ No clear understanding of rejection reasons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10131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⏳ Time-consuming evaluation process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🔁 Repeating same mistakes in future interviews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47152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⚖️ Risk of biased or inconsistent decisions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📉 No actionable feedback to improve performance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183023"/>
                  </a:ext>
                </a:extLst>
              </a:tr>
            </a:tbl>
          </a:graphicData>
        </a:graphic>
      </p:graphicFrame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180AEDA-3B4F-25AA-7F8F-BA6E4DBE7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652" y="1607305"/>
            <a:ext cx="1288473" cy="1288473"/>
          </a:xfrm>
          <a:prstGeom prst="rect">
            <a:avLst/>
          </a:prstGeom>
        </p:spPr>
      </p:pic>
      <p:pic>
        <p:nvPicPr>
          <p:cNvPr id="6" name="Picture 5" descr="A person in a suit and tie&#10;&#10;Description automatically generated">
            <a:extLst>
              <a:ext uri="{FF2B5EF4-FFF2-40B4-BE49-F238E27FC236}">
                <a16:creationId xmlns:a16="http://schemas.microsoft.com/office/drawing/2014/main" id="{44020D45-B22C-3891-E669-47CBA66685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8815" y="3811013"/>
            <a:ext cx="1187533" cy="11875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/>
        </p:nvSpPr>
        <p:spPr>
          <a:xfrm>
            <a:off x="838200" y="1886375"/>
            <a:ext cx="10515600" cy="3338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🎯 </a:t>
            </a:r>
            <a:r>
              <a:rPr lang="en-US" sz="1600" b="1" dirty="0"/>
              <a:t>Design a system to analyze interview behavior</a:t>
            </a:r>
            <a:br>
              <a:rPr lang="en-US" sz="1600" dirty="0"/>
            </a:br>
            <a:r>
              <a:rPr lang="en-US" sz="1600" dirty="0"/>
              <a:t>The project focuses on identifying key non-verbal and verbal signals from video and audio data to support fairer and more informative interview evaluations.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🧰 </a:t>
            </a:r>
            <a:r>
              <a:rPr lang="en-US" sz="1600" b="1" dirty="0"/>
              <a:t>Use real-time facial and speech cues to generate behavioral insights</a:t>
            </a:r>
            <a:br>
              <a:rPr lang="en-US" sz="1600" dirty="0"/>
            </a:br>
            <a:r>
              <a:rPr lang="en-US" sz="1600" dirty="0"/>
              <a:t>This includes attention and engagement detection through video, speech quality and fluency tracking from audio, and a rule-based scoring mechanism that blends both.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📊 </a:t>
            </a:r>
            <a:r>
              <a:rPr lang="en-US" sz="1600" b="1" dirty="0"/>
              <a:t>Personalized feedback report for candidates</a:t>
            </a:r>
            <a:br>
              <a:rPr lang="en-US" sz="1600" dirty="0"/>
            </a:br>
            <a:r>
              <a:rPr lang="en-US" sz="1600" dirty="0"/>
              <a:t>The system outputs a performance summary with strengths, improvement areas, and a practical 4-week action plan to help candidates enhance communication and presence.</a:t>
            </a:r>
          </a:p>
        </p:txBody>
      </p:sp>
      <p:sp>
        <p:nvSpPr>
          <p:cNvPr id="103" name="Google Shape;103;p16"/>
          <p:cNvSpPr txBox="1"/>
          <p:nvPr/>
        </p:nvSpPr>
        <p:spPr>
          <a:xfrm>
            <a:off x="1057337" y="500667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</a:rPr>
              <a:t>Problem Scope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7897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/>
        </p:nvSpPr>
        <p:spPr>
          <a:xfrm>
            <a:off x="1057337" y="1178784"/>
            <a:ext cx="11706000" cy="3806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 b="1" dirty="0"/>
              <a:t>📌 P. </a:t>
            </a:r>
            <a:r>
              <a:rPr lang="en-US" sz="1600" b="1" dirty="0" err="1"/>
              <a:t>Ghadekar</a:t>
            </a:r>
            <a:r>
              <a:rPr lang="en-US" sz="1600" b="1" dirty="0"/>
              <a:t> et al. (2023)</a:t>
            </a:r>
          </a:p>
          <a:p>
            <a:r>
              <a:rPr lang="en-US" sz="1600" i="1" dirty="0"/>
              <a:t>AI-powered resume screening and web scraping reduce hiring biases and malpractices.</a:t>
            </a:r>
            <a:br>
              <a:rPr lang="en-US" sz="1600" dirty="0"/>
            </a:br>
            <a:r>
              <a:rPr lang="en-US" sz="1600" b="1" dirty="0"/>
              <a:t>Insight:</a:t>
            </a:r>
            <a:r>
              <a:rPr lang="en-US" sz="1600" dirty="0"/>
              <a:t> Focuses on automation and fairness in screening but lacks behavioral analysis.</a:t>
            </a:r>
          </a:p>
          <a:p>
            <a:endParaRPr lang="en-US" sz="1600" dirty="0"/>
          </a:p>
          <a:p>
            <a:r>
              <a:rPr lang="en-US" sz="1600" b="1" dirty="0"/>
              <a:t>📌 C. </a:t>
            </a:r>
            <a:r>
              <a:rPr lang="en-US" sz="1600" b="1" dirty="0" err="1"/>
              <a:t>Czejdo</a:t>
            </a:r>
            <a:r>
              <a:rPr lang="en-US" sz="1600" b="1" dirty="0"/>
              <a:t> &amp; S. Bhattacharya (2021)</a:t>
            </a:r>
          </a:p>
          <a:p>
            <a:r>
              <a:rPr lang="en-US" sz="1600" i="1" dirty="0"/>
              <a:t>Deep learning models improve interview readiness and help address educational inequities.</a:t>
            </a:r>
            <a:br>
              <a:rPr lang="en-US" sz="1600" dirty="0"/>
            </a:br>
            <a:r>
              <a:rPr lang="en-US" sz="1600" b="1" dirty="0"/>
              <a:t>Insight:</a:t>
            </a:r>
            <a:r>
              <a:rPr lang="en-US" sz="1600" dirty="0"/>
              <a:t> Emphasizes preparation tools, not post-interview performance analysis.</a:t>
            </a:r>
          </a:p>
          <a:p>
            <a:endParaRPr lang="en-US" sz="1600" dirty="0"/>
          </a:p>
          <a:p>
            <a:r>
              <a:rPr lang="en-US" sz="1600" b="1" dirty="0"/>
              <a:t>📌 P. </a:t>
            </a:r>
            <a:r>
              <a:rPr lang="en-US" sz="1600" b="1" dirty="0" err="1"/>
              <a:t>Senarathne</a:t>
            </a:r>
            <a:r>
              <a:rPr lang="en-US" sz="1600" b="1" dirty="0"/>
              <a:t> et al. (2021)</a:t>
            </a:r>
          </a:p>
          <a:p>
            <a:r>
              <a:rPr lang="en-US" sz="1600" i="1" dirty="0"/>
              <a:t>AI-driven systems automate interviews, assessing voice-based and textual responses.</a:t>
            </a:r>
            <a:br>
              <a:rPr lang="en-US" sz="1600" dirty="0"/>
            </a:br>
            <a:r>
              <a:rPr lang="en-US" sz="1600" b="1" dirty="0"/>
              <a:t>Insight:</a:t>
            </a:r>
            <a:r>
              <a:rPr lang="en-US" sz="1600" dirty="0"/>
              <a:t> Focuses on vocal/textual input; non-verbal cues like facial behavior not considered.</a:t>
            </a:r>
          </a:p>
          <a:p>
            <a:endParaRPr lang="en-US" sz="1600" dirty="0"/>
          </a:p>
          <a:p>
            <a:r>
              <a:rPr lang="en-US" sz="1600" b="1" dirty="0"/>
              <a:t>📌 K. Appadoo et al. (2020)</a:t>
            </a:r>
          </a:p>
          <a:p>
            <a:r>
              <a:rPr lang="en-US" sz="1600" i="1" dirty="0"/>
              <a:t>Machine learning and NLP enhance job-matching accuracy in recommendation systems.</a:t>
            </a:r>
            <a:br>
              <a:rPr lang="en-US" sz="1600" dirty="0"/>
            </a:br>
            <a:r>
              <a:rPr lang="en-US" sz="1600" b="1" dirty="0"/>
              <a:t>Insight:</a:t>
            </a:r>
            <a:r>
              <a:rPr lang="en-US" sz="1600" dirty="0"/>
              <a:t> Strong on job-role matching; doesn't assess candidate behavior directly.</a:t>
            </a:r>
          </a:p>
          <a:p>
            <a:endParaRPr lang="en-US" sz="1600" dirty="0"/>
          </a:p>
          <a:p>
            <a:r>
              <a:rPr lang="en-US" sz="1600" b="1" dirty="0"/>
              <a:t>📌 S. I. </a:t>
            </a:r>
            <a:r>
              <a:rPr lang="en-US" sz="1600" b="1" dirty="0" err="1"/>
              <a:t>Horat</a:t>
            </a:r>
            <a:r>
              <a:rPr lang="en-US" sz="1600" b="1" dirty="0"/>
              <a:t> et al. (2019)</a:t>
            </a:r>
          </a:p>
          <a:p>
            <a:r>
              <a:rPr lang="en-US" sz="1600" i="1" dirty="0"/>
              <a:t>Virtual AI interviews assist in early-stage candidate filtering using NLP and competence analysis.</a:t>
            </a:r>
            <a:br>
              <a:rPr lang="en-US" sz="1600" dirty="0"/>
            </a:br>
            <a:r>
              <a:rPr lang="en-US" sz="1600" b="1" dirty="0"/>
              <a:t>Insight:</a:t>
            </a:r>
            <a:r>
              <a:rPr lang="en-US" sz="1600" dirty="0"/>
              <a:t> Targets early-stage filtering using NLP but lacks comprehensive candidate feedback.</a:t>
            </a:r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300" b="1" dirty="0">
              <a:solidFill>
                <a:schemeClr val="dk1"/>
              </a:solidFill>
            </a:endParaRPr>
          </a:p>
        </p:txBody>
      </p:sp>
      <p:sp>
        <p:nvSpPr>
          <p:cNvPr id="4" name="Google Shape;103;p16">
            <a:extLst>
              <a:ext uri="{FF2B5EF4-FFF2-40B4-BE49-F238E27FC236}">
                <a16:creationId xmlns:a16="http://schemas.microsoft.com/office/drawing/2014/main" id="{39F58BA2-85EE-49F3-DCA0-88C2B6FF2B3A}"/>
              </a:ext>
            </a:extLst>
          </p:cNvPr>
          <p:cNvSpPr txBox="1"/>
          <p:nvPr/>
        </p:nvSpPr>
        <p:spPr>
          <a:xfrm>
            <a:off x="1057337" y="370039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</a:rPr>
              <a:t>Literature Survey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/>
        </p:nvSpPr>
        <p:spPr>
          <a:xfrm>
            <a:off x="490997" y="565913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chemeClr val="dk1"/>
                </a:solidFill>
              </a:rPr>
              <a:t> Architecture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48BD51B7-438A-143A-9DC3-4782349A4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49965"/>
            <a:ext cx="12192000" cy="19589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/>
        </p:nvSpPr>
        <p:spPr>
          <a:xfrm>
            <a:off x="229837" y="448092"/>
            <a:ext cx="10483200" cy="9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440841" y="827512"/>
            <a:ext cx="11636700" cy="37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1" dirty="0"/>
          </a:p>
          <a:p>
            <a:pPr marL="457200" lvl="0" indent="-3746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300"/>
              <a:buChar char="●"/>
            </a:pPr>
            <a:r>
              <a:rPr lang="en-US" sz="2300" b="1" dirty="0"/>
              <a:t>Dataset:</a:t>
            </a:r>
            <a:r>
              <a:rPr lang="en-US" sz="2300" dirty="0"/>
              <a:t> MIT Interview Dataset</a:t>
            </a:r>
            <a:endParaRPr sz="2300" dirty="0"/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 b="1" dirty="0"/>
              <a:t>Purpose:</a:t>
            </a:r>
            <a:r>
              <a:rPr lang="en-US" sz="2300" dirty="0"/>
              <a:t> Audio-visual recordings of mock job interviews for analysis.</a:t>
            </a:r>
            <a:endParaRPr sz="2300" dirty="0"/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 b="1" dirty="0"/>
              <a:t>Participants:</a:t>
            </a:r>
            <a:r>
              <a:rPr lang="en-US" sz="2300" dirty="0"/>
              <a:t> 69 MIT students (each interviewed twice: pre &amp; post-counselor intervention).</a:t>
            </a:r>
            <a:endParaRPr sz="2300" dirty="0"/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 b="1" dirty="0"/>
              <a:t>Total Interviews:</a:t>
            </a:r>
            <a:r>
              <a:rPr lang="en-US" sz="2300" dirty="0"/>
              <a:t> 138</a:t>
            </a:r>
            <a:endParaRPr sz="2300" dirty="0"/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 b="1" dirty="0"/>
              <a:t>Annotations &amp; Features:</a:t>
            </a:r>
            <a:r>
              <a:rPr lang="en-US" sz="2300" dirty="0"/>
              <a:t> Collected using Amazon Mechanical Turk and various feature extraction methods.</a:t>
            </a:r>
            <a:endParaRPr sz="2300" dirty="0"/>
          </a:p>
        </p:txBody>
      </p:sp>
      <p:sp>
        <p:nvSpPr>
          <p:cNvPr id="121" name="Google Shape;121;p19"/>
          <p:cNvSpPr txBox="1"/>
          <p:nvPr/>
        </p:nvSpPr>
        <p:spPr>
          <a:xfrm>
            <a:off x="440841" y="447650"/>
            <a:ext cx="84072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dk1"/>
                </a:solidFill>
              </a:rPr>
              <a:t>DATASET DESCRIPTION</a:t>
            </a:r>
            <a:endParaRPr sz="4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1552</TotalTime>
  <Words>1299</Words>
  <Application>Microsoft Office PowerPoint</Application>
  <PresentationFormat>Widescreen</PresentationFormat>
  <Paragraphs>203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Wingdings</vt:lpstr>
      <vt:lpstr>Arial</vt:lpstr>
      <vt:lpstr>Calibri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Sailesh Baabu S</cp:lastModifiedBy>
  <cp:revision>10</cp:revision>
  <dcterms:modified xsi:type="dcterms:W3CDTF">2025-04-23T20:57:04Z</dcterms:modified>
</cp:coreProperties>
</file>